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2" r:id="rId3"/>
    <p:sldId id="275" r:id="rId4"/>
    <p:sldId id="277" r:id="rId5"/>
    <p:sldId id="316" r:id="rId6"/>
    <p:sldId id="315" r:id="rId7"/>
    <p:sldId id="317" r:id="rId8"/>
    <p:sldId id="278" r:id="rId9"/>
    <p:sldId id="327" r:id="rId10"/>
    <p:sldId id="328" r:id="rId11"/>
    <p:sldId id="330" r:id="rId12"/>
    <p:sldId id="331" r:id="rId13"/>
    <p:sldId id="329" r:id="rId14"/>
    <p:sldId id="284" r:id="rId15"/>
    <p:sldId id="271" r:id="rId16"/>
    <p:sldId id="332" r:id="rId17"/>
    <p:sldId id="309" r:id="rId18"/>
    <p:sldId id="326" r:id="rId19"/>
    <p:sldId id="312" r:id="rId20"/>
  </p:sldIdLst>
  <p:sldSz cx="9906000" cy="6858000" type="A4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F8F"/>
    <a:srgbClr val="0000CC"/>
    <a:srgbClr val="FFFFCC"/>
    <a:srgbClr val="008000"/>
    <a:srgbClr val="FFFF00"/>
    <a:srgbClr val="CCECFF"/>
    <a:srgbClr val="FF3300"/>
    <a:srgbClr val="00CC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4" autoAdjust="0"/>
    <p:restoredTop sz="96705" autoAdjust="0"/>
  </p:normalViewPr>
  <p:slideViewPr>
    <p:cSldViewPr snapToGrid="0">
      <p:cViewPr varScale="1">
        <p:scale>
          <a:sx n="91" d="100"/>
          <a:sy n="91" d="100"/>
        </p:scale>
        <p:origin x="138" y="66"/>
      </p:cViewPr>
      <p:guideLst>
        <p:guide orient="horz" pos="2160"/>
        <p:guide pos="312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8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45C5D4-BAB5-43E1-9A89-6076DFDE39F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de-DE" altLang="de-DE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de-DE" altLang="de-DE" smtClean="0">
                <a:cs typeface="Arial" panose="020B0604020202020204" pitchFamily="34" charset="0"/>
              </a:rPr>
              <a:t>Susanne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10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de-DE" altLang="de-DE" smtClean="0">
                <a:cs typeface="Arial" panose="020B0604020202020204" pitchFamily="34" charset="0"/>
              </a:rPr>
              <a:t>Ann Kristin</a:t>
            </a:r>
          </a:p>
        </p:txBody>
      </p:sp>
    </p:spTree>
    <p:extLst>
      <p:ext uri="{BB962C8B-B14F-4D97-AF65-F5344CB8AC3E}">
        <p14:creationId xmlns:p14="http://schemas.microsoft.com/office/powerpoint/2010/main" val="147430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>
                <a:cs typeface="Arial" panose="020B0604020202020204" pitchFamily="34" charset="0"/>
              </a:rPr>
              <a:t>Sybille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>
                <a:cs typeface="Arial" panose="020B0604020202020204" pitchFamily="34" charset="0"/>
              </a:rPr>
              <a:t>Sybille</a:t>
            </a:r>
          </a:p>
        </p:txBody>
      </p:sp>
    </p:spTree>
    <p:extLst>
      <p:ext uri="{BB962C8B-B14F-4D97-AF65-F5344CB8AC3E}">
        <p14:creationId xmlns:p14="http://schemas.microsoft.com/office/powerpoint/2010/main" val="203599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91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7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8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54913" y="481013"/>
            <a:ext cx="2105025" cy="6376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38250" y="481013"/>
            <a:ext cx="6164263" cy="63769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94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8250" y="481013"/>
            <a:ext cx="8418513" cy="14001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1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2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41425" y="1076325"/>
            <a:ext cx="4132263" cy="578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26088" y="1076325"/>
            <a:ext cx="4133850" cy="578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1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6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3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5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51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794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1174750" cy="6853238"/>
            <a:chOff x="0" y="0"/>
            <a:chExt cx="683" cy="4317"/>
          </a:xfrm>
        </p:grpSpPr>
        <p:sp>
          <p:nvSpPr>
            <p:cNvPr id="1030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oundRect">
              <a:avLst>
                <a:gd name="adj" fmla="val 144"/>
              </a:avLst>
            </a:prstGeom>
            <a:gradFill rotWithShape="0">
              <a:gsLst>
                <a:gs pos="0">
                  <a:srgbClr val="3333FF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de-DE" altLang="de-DE" smtClean="0"/>
            </a:p>
          </p:txBody>
        </p:sp>
        <p:grpSp>
          <p:nvGrpSpPr>
            <p:cNvPr id="1031" name="Group 3"/>
            <p:cNvGrpSpPr>
              <a:grpSpLocks/>
            </p:cNvGrpSpPr>
            <p:nvPr/>
          </p:nvGrpSpPr>
          <p:grpSpPr bwMode="auto">
            <a:xfrm>
              <a:off x="48" y="102"/>
              <a:ext cx="95" cy="4127"/>
              <a:chOff x="48" y="102"/>
              <a:chExt cx="95" cy="4127"/>
            </a:xfrm>
          </p:grpSpPr>
          <p:sp>
            <p:nvSpPr>
              <p:cNvPr id="1032" name="AutoShape 4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33" name="AutoShape 5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34" name="AutoShape 6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37" name="AutoShape 9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38" name="AutoShape 10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39" name="AutoShape 11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40" name="AutoShape 12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41" name="AutoShape 13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42" name="AutoShape 14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43" name="AutoShape 15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44" name="AutoShape 16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45" name="AutoShape 17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46" name="AutoShape 18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47" name="AutoShape 19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48" name="AutoShape 20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49" name="AutoShape 21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50" name="AutoShape 22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51" name="AutoShape 23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52" name="AutoShape 24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53" name="AutoShape 25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54" name="AutoShape 26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55" name="AutoShape 27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56" name="AutoShape 28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57" name="AutoShape 29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58" name="AutoShape 30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1059" name="AutoShape 31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  <p:sp>
            <p:nvSpPr>
              <p:cNvPr id="2" name="AutoShape 32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 smtClean="0"/>
              </a:p>
            </p:txBody>
          </p:sp>
        </p:grpSp>
      </p:grpSp>
      <p:sp>
        <p:nvSpPr>
          <p:cNvPr id="1027" name="Text Box 34"/>
          <p:cNvSpPr txBox="1">
            <a:spLocks noChangeArrowheads="1"/>
          </p:cNvSpPr>
          <p:nvPr userDrawn="1"/>
        </p:nvSpPr>
        <p:spPr bwMode="auto">
          <a:xfrm>
            <a:off x="7594600" y="6329363"/>
            <a:ext cx="20637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fld id="{76095804-B076-41BA-8DE3-1ACA7D5D6124}" type="slidenum">
              <a:rPr lang="en-GB" altLang="de-DE" sz="1400">
                <a:solidFill>
                  <a:schemeClr val="tx1"/>
                </a:solidFill>
              </a:rPr>
              <a:pPr algn="r" eaLnBrk="1" hangingPunct="1">
                <a:lnSpc>
                  <a:spcPct val="95000"/>
                </a:lnSpc>
                <a:buClr>
                  <a:srgbClr val="FFFFFF"/>
                </a:buClr>
                <a:buSzPct val="100000"/>
                <a:buFont typeface="Times New Roman" panose="02020603050405020304" pitchFamily="18" charset="0"/>
                <a:buNone/>
              </a:pPr>
              <a:t>‹Nr.›</a:t>
            </a:fld>
            <a:endParaRPr lang="en-GB" altLang="de-DE" sz="1400">
              <a:solidFill>
                <a:schemeClr val="tx1"/>
              </a:solidFill>
            </a:endParaRPr>
          </a:p>
        </p:txBody>
      </p:sp>
      <p:sp>
        <p:nvSpPr>
          <p:cNvPr id="1028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1238250" y="481013"/>
            <a:ext cx="84185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425" y="1076325"/>
            <a:ext cx="8418513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8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8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8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8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FFFF"/>
        </a:buClr>
        <a:buSzPct val="75000"/>
        <a:buFont typeface="Wingdings" panose="05000000000000000000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800"/>
        </a:spcBef>
        <a:spcAft>
          <a:spcPct val="0"/>
        </a:spcAft>
        <a:buClr>
          <a:srgbClr val="CC99FF"/>
        </a:buClr>
        <a:buSzPct val="60000"/>
        <a:buFont typeface="Wingdings" panose="05000000000000000000" pitchFamily="2" charset="2"/>
        <a:buChar char="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FFFF"/>
        </a:buClr>
        <a:buSzPct val="60000"/>
        <a:buFont typeface="Wingdings" panose="05000000000000000000" pitchFamily="2" charset="2"/>
        <a:buChar char="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anose="02020603050405020304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anose="02020603050405020304" pitchFamily="18" charset="0"/>
        <a:buChar char="–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238250" y="2286000"/>
            <a:ext cx="8420100" cy="1143000"/>
          </a:xfrm>
        </p:spPr>
        <p:txBody>
          <a:bodyPr lIns="0" tIns="0" rIns="0" bIns="0"/>
          <a:lstStyle/>
          <a:p>
            <a:pPr eaLnBrk="1" hangingPunct="1"/>
            <a:r>
              <a:rPr lang="de-DE" altLang="de-DE" dirty="0" smtClean="0"/>
              <a:t> </a:t>
            </a: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825500" y="-290505"/>
            <a:ext cx="8337550" cy="3017838"/>
            <a:chOff x="480" y="-88"/>
            <a:chExt cx="4848" cy="1901"/>
          </a:xfrm>
        </p:grpSpPr>
        <p:sp>
          <p:nvSpPr>
            <p:cNvPr id="2058" name="AutoShape 4"/>
            <p:cNvSpPr>
              <a:spLocks noChangeArrowheads="1"/>
            </p:cNvSpPr>
            <p:nvPr/>
          </p:nvSpPr>
          <p:spPr bwMode="auto">
            <a:xfrm>
              <a:off x="480" y="384"/>
              <a:ext cx="4848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de-DE" altLang="de-DE" dirty="0"/>
            </a:p>
          </p:txBody>
        </p:sp>
        <p:sp>
          <p:nvSpPr>
            <p:cNvPr id="2059" name="Text Box 5"/>
            <p:cNvSpPr txBox="1">
              <a:spLocks noChangeArrowheads="1"/>
            </p:cNvSpPr>
            <p:nvPr/>
          </p:nvSpPr>
          <p:spPr bwMode="auto">
            <a:xfrm>
              <a:off x="480" y="-88"/>
              <a:ext cx="4848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00FFFF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de-DE" sz="4000" i="1" dirty="0">
                <a:solidFill>
                  <a:srgbClr val="00FFFF"/>
                </a:solidFill>
              </a:endParaRPr>
            </a:p>
            <a:p>
              <a:pPr algn="ctr" eaLnBrk="1" hangingPunct="1">
                <a:lnSpc>
                  <a:spcPct val="95000"/>
                </a:lnSpc>
                <a:buClr>
                  <a:srgbClr val="00FFFF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de-DE" sz="40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Informationen</a:t>
              </a:r>
              <a:r>
                <a:rPr lang="en-GB" altLang="de-DE" sz="40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altLang="de-DE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zum</a:t>
              </a:r>
              <a:r>
                <a:rPr lang="en-GB" altLang="de-DE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altLang="de-DE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Übergang</a:t>
              </a:r>
              <a:r>
                <a:rPr lang="en-GB" altLang="de-DE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altLang="de-DE" sz="40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von der </a:t>
              </a:r>
              <a:r>
                <a:rPr lang="en-GB" altLang="de-DE" sz="40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Grundschule</a:t>
              </a:r>
              <a:r>
                <a:rPr lang="en-GB" altLang="de-DE" sz="40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auf </a:t>
              </a:r>
              <a:r>
                <a:rPr lang="en-GB" altLang="de-DE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die </a:t>
              </a:r>
              <a:r>
                <a:rPr lang="en-GB" altLang="de-DE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weiterführenden</a:t>
              </a:r>
              <a:r>
                <a:rPr lang="en-GB" altLang="de-DE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altLang="de-DE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Schulen</a:t>
              </a:r>
              <a:r>
                <a:rPr lang="en-GB" altLang="de-DE" sz="4000" b="1" dirty="0">
                  <a:solidFill>
                    <a:srgbClr val="00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altLang="de-DE" sz="4000" b="1" dirty="0">
                  <a:solidFill>
                    <a:srgbClr val="00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lang="en-GB" altLang="de-DE" sz="4000" b="1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730250" y="1574800"/>
            <a:ext cx="8420100" cy="4521200"/>
            <a:chOff x="432" y="1248"/>
            <a:chExt cx="4896" cy="2592"/>
          </a:xfrm>
        </p:grpSpPr>
        <p:sp>
          <p:nvSpPr>
            <p:cNvPr id="2056" name="AutoShape 7"/>
            <p:cNvSpPr>
              <a:spLocks noChangeArrowheads="1"/>
            </p:cNvSpPr>
            <p:nvPr/>
          </p:nvSpPr>
          <p:spPr bwMode="auto">
            <a:xfrm>
              <a:off x="432" y="1248"/>
              <a:ext cx="4896" cy="2592"/>
            </a:xfrm>
            <a:prstGeom prst="roundRect">
              <a:avLst>
                <a:gd name="adj" fmla="val 3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432" y="1248"/>
              <a:ext cx="489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800"/>
                </a:spcBef>
                <a:buClr>
                  <a:srgbClr val="00FFFF"/>
                </a:buClr>
                <a:buSzPct val="75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32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 algn="ctr" eaLnBrk="1" hangingPunct="1">
                <a:spcBef>
                  <a:spcPts val="800"/>
                </a:spcBef>
                <a:buClr>
                  <a:srgbClr val="00FFFF"/>
                </a:buClr>
                <a:buSzPct val="75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32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r="17666"/>
          <a:stretch/>
        </p:blipFill>
        <p:spPr>
          <a:xfrm>
            <a:off x="2154116" y="1877359"/>
            <a:ext cx="5172156" cy="4318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118">
        <p14:conveyor dir="l"/>
      </p:transition>
    </mc:Choice>
    <mc:Fallback xmlns="">
      <p:transition spd="slow" advTm="181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62867" y="231117"/>
            <a:ext cx="3584546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Realschule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9091" y="1208179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umfasst die Klassen 5 – 10 (</a:t>
            </a:r>
            <a:r>
              <a:rPr lang="de-DE" sz="30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Sek.I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ermittelt eine </a:t>
            </a:r>
            <a:r>
              <a:rPr lang="de-DE" sz="3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erweiterte Bildung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ördert </a:t>
            </a:r>
            <a:r>
              <a:rPr lang="de-DE" sz="3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praktisches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3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theoretisches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Interesse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ualifiziert für aufbauende schulische und berufliche Bildungsgänge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ermöglicht in </a:t>
            </a:r>
            <a:r>
              <a:rPr lang="de-DE" sz="3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Wahlpflichtfächern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individuelle Schwerpunktsetzungen</a:t>
            </a:r>
          </a:p>
          <a:p>
            <a:pPr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folgende </a:t>
            </a:r>
            <a:r>
              <a:rPr lang="de-DE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Abschlüsse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sind möglich:</a:t>
            </a:r>
            <a:endParaRPr lang="de-DE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Hautschulabschluss (notenabhängig, nach Klasse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oder 10) </a:t>
            </a:r>
          </a:p>
          <a:p>
            <a:pPr lvl="1">
              <a:spcBef>
                <a:spcPts val="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Fachoberschulreife nach Klasse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(notenabhängig)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144">
        <p14:conveyor dir="l"/>
      </p:transition>
    </mc:Choice>
    <mc:Fallback xmlns="">
      <p:transition spd="slow" advTm="401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84077" y="252138"/>
            <a:ext cx="3942126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Gymnasium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9091" y="1208179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umfasst in der Sekundarstufe I die Klassen  5 – 10 (G 9), daran schließt sich die dreijährige, gymnasiale Oberstufe an (Sekundarstufe II)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vermittelt </a:t>
            </a: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eine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vertiefte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Allgemeinbildung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häufig anhand von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abstrakten, komplexen Problemstellungen 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ereitet auf ein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Hochschulstudium</a:t>
            </a: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oder eine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anspruchsvolle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Berufsausbildung 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vor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zweite Fremdsprache 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 verpflichtend</a:t>
            </a:r>
          </a:p>
          <a:p>
            <a:pPr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folgende </a:t>
            </a:r>
            <a:r>
              <a:rPr lang="de-DE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Abschlüsse</a:t>
            </a:r>
            <a:r>
              <a:rPr lang="de-DE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sind möglich:</a:t>
            </a:r>
            <a:endParaRPr lang="de-DE" sz="2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Hautschulabschluss (notenabhängig, nach Klasse </a:t>
            </a:r>
            <a:r>
              <a:rPr lang="de-DE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oder 10) </a:t>
            </a:r>
          </a:p>
          <a:p>
            <a:pPr lvl="1">
              <a:spcBef>
                <a:spcPts val="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Fachoberschulreife nach Klasse </a:t>
            </a:r>
            <a:r>
              <a:rPr lang="de-DE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(notenabhängig</a:t>
            </a: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de-DE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Abitur nach Jahrgangsstufe 13 (G 9)</a:t>
            </a:r>
            <a:endParaRPr lang="de-DE" sz="2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383">
        <p14:conveyor dir="l"/>
      </p:transition>
    </mc:Choice>
    <mc:Fallback xmlns="">
      <p:transition spd="slow" advTm="72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79428" y="283669"/>
            <a:ext cx="4751423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Sekundarschule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9091" y="1208179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ie einzige Sekundarschule Gelsenkirchens befindet sich im </a:t>
            </a:r>
            <a:r>
              <a:rPr lang="de-DE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Stadtteil Hassel</a:t>
            </a:r>
          </a:p>
          <a:p>
            <a:pPr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ie umfasst die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Jahrgänge 5 – 10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(Sek. I)</a:t>
            </a:r>
          </a:p>
          <a:p>
            <a:pPr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Differenzierung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findet </a:t>
            </a:r>
            <a:r>
              <a:rPr lang="de-DE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innerhalb </a:t>
            </a:r>
            <a:r>
              <a:rPr lang="de-DE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 Klassenverbandes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allen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Jahrgängen statt</a:t>
            </a:r>
          </a:p>
          <a:p>
            <a:pPr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Ganztagsschule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mit 60-Minuten-Taktung</a:t>
            </a:r>
          </a:p>
          <a:p>
            <a:pPr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 werden </a:t>
            </a:r>
            <a:r>
              <a:rPr lang="de-DE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alle Abschlüsse der Sekundarstufe I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angeboten, d.h.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 Lehrplan orientiert sich auch an gymnasialen Standards  </a:t>
            </a:r>
          </a:p>
          <a:p>
            <a:pPr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bei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entsprechenden Noten ist eine Aufnahme nach Klasse 10 in den </a:t>
            </a:r>
            <a:r>
              <a:rPr lang="de-DE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Kooperationsschulen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(Gesamtschule </a:t>
            </a:r>
            <a:r>
              <a:rPr lang="de-DE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Buer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-Mitte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bzw. Eduard-Spranger-Berufskolleg)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garantiert</a:t>
            </a: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383">
        <p14:conveyor dir="l"/>
      </p:transition>
    </mc:Choice>
    <mc:Fallback xmlns="">
      <p:transition spd="slow" advTm="60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79268" y="231627"/>
            <a:ext cx="4383684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Gesamtschule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7559" y="1197669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umfasst die Klassen 5 – 10 (Sek. I), notenabhängig kann sich eine dreijährige Oberstufe (Sek. II) anschließen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bereitet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einem differenzierten </a:t>
            </a:r>
            <a:r>
              <a:rPr lang="de-DE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Unterrichtssystem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auf eine berufliche Bildung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und/oder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 Studium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vor 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Schüler*innen mit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unterschiedlichen Lernfähigkeiten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lernen gemeinsam; es findet </a:t>
            </a:r>
            <a:r>
              <a:rPr lang="de-DE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keine Zuordnung zu </a:t>
            </a:r>
            <a:r>
              <a:rPr lang="de-DE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 Bildungsgängen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wie bei der Hauptschule,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Realschule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 dem Gymnasium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statt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Unterricht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wird in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einigen Fächern auf </a:t>
            </a:r>
            <a:r>
              <a:rPr lang="de-DE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zwei </a:t>
            </a:r>
            <a:r>
              <a:rPr lang="de-DE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Niveauebenen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(Grundebene und Erweiterungsebene)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angeboten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folgende </a:t>
            </a:r>
            <a:r>
              <a:rPr lang="de-DE" sz="2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Abschlüsse</a:t>
            </a:r>
            <a:r>
              <a:rPr lang="de-DE" sz="2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sind möglich:</a:t>
            </a:r>
          </a:p>
          <a:p>
            <a:pPr lvl="1">
              <a:spcBef>
                <a:spcPts val="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Hautschulabschluss (notenabhängig, nach Klasse 9 oder 10) </a:t>
            </a:r>
          </a:p>
          <a:p>
            <a:pPr lvl="1">
              <a:spcBef>
                <a:spcPts val="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Fachoberschulreife nach Klasse 10 (notenabhängig)</a:t>
            </a:r>
          </a:p>
          <a:p>
            <a:pPr lvl="1">
              <a:spcBef>
                <a:spcPts val="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Abitur nach Jahrgangsstufe 13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8431">
        <p14:conveyor dir="l"/>
      </p:transition>
    </mc:Choice>
    <mc:Fallback xmlns="">
      <p:transition spd="slow" advTm="884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36" y="226141"/>
            <a:ext cx="8537575" cy="1143000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Entscheidungshilfen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802" y="1610542"/>
            <a:ext cx="8347622" cy="5031557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Nutzen Sie das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Beratungsgespräch mit den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Klassenlehrerinnen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über Leistungsstand, Lernentwicklung und die besonderen Fähigkeiten des Kindes.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Bringen Sie die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eigene Sichtweise 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 Ihre „schulischen“ Erfahrungen ein. (Einschätzungsbogen)</a:t>
            </a:r>
          </a:p>
          <a:p>
            <a:pPr eaLnBrk="1" hangingPunct="1">
              <a:spcAft>
                <a:spcPts val="1800"/>
              </a:spcAft>
              <a:buClr>
                <a:srgbClr val="C00000"/>
              </a:buClr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Nutzen Sie die „Tage der offenen Tür“ und die Homepages der einzelnen Schulen zur Information. </a:t>
            </a:r>
          </a:p>
          <a:p>
            <a:pPr eaLnBrk="1" hangingPunct="1">
              <a:spcAft>
                <a:spcPts val="1800"/>
              </a:spcAft>
              <a:buClr>
                <a:srgbClr val="C00000"/>
              </a:buClr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Versuchen Sie,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objektiv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zu sein.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22417" r="8753" b="22495"/>
          <a:stretch/>
        </p:blipFill>
        <p:spPr>
          <a:xfrm>
            <a:off x="6575532" y="209876"/>
            <a:ext cx="2911368" cy="12799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380">
        <p14:conveyor dir="l"/>
      </p:transition>
    </mc:Choice>
    <mc:Fallback xmlns="">
      <p:transition spd="slow" advTm="463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1505" y="385105"/>
            <a:ext cx="8418513" cy="1400175"/>
          </a:xfrm>
        </p:spPr>
        <p:txBody>
          <a:bodyPr/>
          <a:lstStyle/>
          <a:p>
            <a:pPr eaLnBrk="1" hangingPunct="1"/>
            <a:r>
              <a:rPr lang="de-DE" altLang="de-DE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Halbjahreszeugnisse </a:t>
            </a:r>
            <a:br>
              <a:rPr lang="de-DE" altLang="de-DE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enthalten neben den Noten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3869" y="2267274"/>
            <a:ext cx="8722382" cy="4283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C00000"/>
              </a:buClr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eine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begründete Empfehlung für die Schulform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die für die weitere schulische Förderung geeignet erscheint.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C00000"/>
              </a:buClr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Lehrkräfte beziehen die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Gesamtpersönlichkeit                 des Kindes, die es in der Schule zeigt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 diese Schulformempfehlung ein.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C00000"/>
              </a:buClr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Diese Schulformempfehlung ist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nicht verbindlich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d.h</a:t>
            </a:r>
            <a:endParaRPr lang="de-DE" sz="2800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C00000"/>
              </a:buClr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Eltern können Ihr Kind nach der Beratung durch die Grundschule an der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Schule Ihrer Wahl 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anmelden.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50" y="297328"/>
            <a:ext cx="2544888" cy="16974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150">
        <p14:conveyor dir="l"/>
      </p:transition>
    </mc:Choice>
    <mc:Fallback xmlns="">
      <p:transition spd="slow" advTm="49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67557" y="338630"/>
            <a:ext cx="890226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Anmeldeverfahren Gelsenkirchen</a:t>
            </a:r>
          </a:p>
          <a:p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erhalten </a:t>
            </a:r>
            <a:r>
              <a:rPr lang="de-DE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Ende des ersten </a:t>
            </a:r>
            <a:r>
              <a:rPr lang="de-DE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Schulhalbjahres der Klasse 4 </a:t>
            </a: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von der Grundschule 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 </a:t>
            </a: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Anmeldeschein für Ihr Kind.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Anmeldung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kann nur persönlich 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meistens mit 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 anzumeldenden Kind -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direkt an der gewünschten Schule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erfolgen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Anmeldung müssen Sie folgendes mitnehmen:</a:t>
            </a:r>
          </a:p>
          <a:p>
            <a:pPr marL="800100" lvl="1" indent="-342900"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Anmeldeformular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de-DE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Halbjahreszeugnis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</a:p>
          <a:p>
            <a:pPr marL="800100" lvl="1" indent="-342900"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 </a:t>
            </a:r>
            <a:r>
              <a:rPr lang="de-DE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Schulformempfehlung 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Grundschule.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Noch einmal der Hinweis: Sie 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melden ihr Kind </a:t>
            </a: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Schulform </a:t>
            </a:r>
            <a:r>
              <a:rPr lang="de-DE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Ihrer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Wahl </a:t>
            </a: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– auch wenn sie von der Empfehlung der Grundschule abweicht.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kann sein, dass Ihr </a:t>
            </a:r>
            <a:r>
              <a:rPr lang="de-DE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Erstwunsch nicht erfüllt </a:t>
            </a:r>
            <a:r>
              <a:rPr 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werden kann. In dem Fall erhalten Sie die Unterlagen rechtzeitig zurück und Sie müssen Ihr Kind dann persönlich an einer anderen Schule anmelden</a:t>
            </a:r>
            <a:r>
              <a:rPr lang="de-DE" sz="2200" dirty="0" smtClean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200" b="0" i="0" dirty="0">
              <a:solidFill>
                <a:srgbClr val="4F4F4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1368">
        <p14:conveyor dir="l"/>
      </p:transition>
    </mc:Choice>
    <mc:Fallback xmlns="">
      <p:transition spd="slow" advTm="71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531045" y="281317"/>
            <a:ext cx="8418513" cy="864311"/>
          </a:xfrm>
        </p:spPr>
        <p:txBody>
          <a:bodyPr/>
          <a:lstStyle/>
          <a:p>
            <a:r>
              <a:rPr lang="de-DE" altLang="de-DE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Anmeldeverfahren 2022/2023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045" y="1356984"/>
            <a:ext cx="929634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24.01.2022 Zeugnisausgabe</a:t>
            </a:r>
          </a:p>
          <a:p>
            <a:pPr marL="457200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25.01. – 01.02.2022 </a:t>
            </a:r>
          </a:p>
          <a:p>
            <a:pPr>
              <a:spcAft>
                <a:spcPts val="1200"/>
              </a:spcAft>
              <a:buClr>
                <a:srgbClr val="C00000"/>
              </a:buClr>
              <a:defRPr/>
            </a:pPr>
            <a:r>
              <a:rPr lang="de-D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Anmeldung 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der </a:t>
            </a: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EGG 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28.01. – 03.02.2022 </a:t>
            </a: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Anmeldungen 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den </a:t>
            </a: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städtischen Gesamtschulen </a:t>
            </a:r>
          </a:p>
          <a:p>
            <a:pPr>
              <a:spcAft>
                <a:spcPts val="1200"/>
              </a:spcAft>
              <a:buClr>
                <a:srgbClr val="C00000"/>
              </a:buClr>
              <a:defRPr/>
            </a:pP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der </a:t>
            </a: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Sekundarschule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11.02. </a:t>
            </a: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10.03.2022 </a:t>
            </a: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de-D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Anmeldezeitraum 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die </a:t>
            </a: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übrigen Schulen</a:t>
            </a:r>
          </a:p>
          <a:p>
            <a:pPr lvl="1">
              <a:defRPr/>
            </a:pPr>
            <a:endParaRPr lang="de-DE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6" r="36749"/>
          <a:stretch/>
        </p:blipFill>
        <p:spPr>
          <a:xfrm>
            <a:off x="8122646" y="281317"/>
            <a:ext cx="1316478" cy="2376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014">
        <p14:conveyor dir="l"/>
      </p:transition>
    </mc:Choice>
    <mc:Fallback xmlns="">
      <p:transition spd="slow" advTm="89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82023" y="498761"/>
            <a:ext cx="88143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 hoffen, wir konnten Ihnen einige hilfreiche Informationen geben!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2023" y="4832400"/>
            <a:ext cx="8903715" cy="8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Fragen stehen wir gerne zur Verfügung – sprechen Sie uns einfach an.</a:t>
            </a:r>
          </a:p>
          <a:p>
            <a:pPr algn="r"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7"/>
          <a:stretch/>
        </p:blipFill>
        <p:spPr>
          <a:xfrm>
            <a:off x="4792719" y="1888627"/>
            <a:ext cx="1980322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125"/>
          <a:stretch/>
        </p:blipFill>
        <p:spPr>
          <a:xfrm>
            <a:off x="2855484" y="1888627"/>
            <a:ext cx="1732530" cy="21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8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415">
        <p14:conveyor dir="l"/>
      </p:transition>
    </mc:Choice>
    <mc:Fallback xmlns="">
      <p:transition spd="slow" advTm="274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1937323" y="405367"/>
            <a:ext cx="602562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 wünschen </a:t>
            </a:r>
            <a:r>
              <a:rPr lang="de-DE" altLang="de-DE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Ihnen</a:t>
            </a:r>
          </a:p>
          <a:p>
            <a:pPr algn="ctr"/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 gute Schulwahl</a:t>
            </a:r>
          </a:p>
          <a:p>
            <a:pPr algn="ctr"/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de-DE" altLang="de-DE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Wohle Ihres Kindes!</a:t>
            </a:r>
            <a:endParaRPr lang="de-DE" altLang="de-DE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12" y="2974428"/>
            <a:ext cx="4619047" cy="3103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76">
        <p14:conveyor dir="l"/>
      </p:transition>
    </mc:Choice>
    <mc:Fallback xmlns="">
      <p:transition spd="slow" advTm="82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33858"/>
            <a:ext cx="8420100" cy="1143000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  <a:buFont typeface="Arial Black" panose="020B0A040201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Grundschule</a:t>
            </a:r>
            <a:r>
              <a:rPr lang="en-GB" altLang="de-DE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e-DE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beendet</a:t>
            </a:r>
            <a:r>
              <a:rPr lang="en-GB" altLang="de-DE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Was nun?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90" y="1523999"/>
            <a:ext cx="177323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2" y="1524000"/>
            <a:ext cx="177165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38" y="2504089"/>
            <a:ext cx="177323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35" y="2088931"/>
            <a:ext cx="177323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93" y="2869325"/>
            <a:ext cx="1773237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2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697">
        <p14:conveyor dir="l"/>
      </p:transition>
    </mc:Choice>
    <mc:Fallback xmlns="">
      <p:transition spd="slow" advTm="166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95" y="231627"/>
            <a:ext cx="8418513" cy="1400175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 Schule ist die richtige </a:t>
            </a:r>
            <a:br>
              <a:rPr lang="de-DE" altLang="de-DE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mein Kind?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3187" y="1922885"/>
            <a:ext cx="8418513" cy="5057775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de-DE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Bei der Schulwahl spielen diese Fragen eine wichtige Rolle: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Welche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Begabungen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Fähigkeiten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Interessen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hat das Kind?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Wie ist seine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Persönlichkeit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Welche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Bedingungen für erfolgreiches Lernen 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braucht es?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Wird es sich an der neuen Schule </a:t>
            </a:r>
            <a:r>
              <a:rPr lang="de-DE" sz="28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wohl fühlen</a:t>
            </a: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r="17666"/>
          <a:stretch/>
        </p:blipFill>
        <p:spPr>
          <a:xfrm>
            <a:off x="7741733" y="344029"/>
            <a:ext cx="1756460" cy="14664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353">
        <p14:conveyor dir="l"/>
      </p:transition>
    </mc:Choice>
    <mc:Fallback xmlns="">
      <p:transition spd="slow" advTm="453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08760" y="780360"/>
            <a:ext cx="76113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Kinder sind </a:t>
            </a:r>
          </a:p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verschieden. </a:t>
            </a:r>
          </a:p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Kinder…</a:t>
            </a:r>
            <a:endParaRPr lang="de-DE" altLang="de-DE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808760" y="2602549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…entwickeln 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sich ganz  </a:t>
            </a: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unterschiedlich,</a:t>
            </a:r>
            <a:endParaRPr lang="de-DE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…haben 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verschiedene Interessen, Begabungen und </a:t>
            </a: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Fähigkeiten,</a:t>
            </a:r>
            <a:endParaRPr lang="de-DE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…und lernen 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 verschiedene Weise und mit unterschiedlicher Geschwindigkeit.</a:t>
            </a:r>
          </a:p>
          <a:p>
            <a:pPr defTabSz="449263" eaLnBrk="1" hangingPunct="1">
              <a:spcBef>
                <a:spcPts val="800"/>
              </a:spcBef>
              <a:buClr>
                <a:srgbClr val="C00000"/>
              </a:buClr>
              <a:buSzPct val="75000"/>
              <a:defRPr/>
            </a:pPr>
            <a:endParaRPr lang="de-DE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9"/>
          <a:stretch/>
        </p:blipFill>
        <p:spPr>
          <a:xfrm>
            <a:off x="5616888" y="367734"/>
            <a:ext cx="3900045" cy="28274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298">
        <p14:conveyor dir="l"/>
      </p:transition>
    </mc:Choice>
    <mc:Fallback xmlns="">
      <p:transition spd="slow" advTm="28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7" y="368464"/>
            <a:ext cx="9529763" cy="1358900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alle – und wir auch – möchten, dass Ihr Kind erfolgreich und glücklich ist!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2054" y="2064455"/>
            <a:ext cx="8617285" cy="5273675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SzPct val="100000"/>
              <a:buNone/>
              <a:defRPr/>
            </a:pP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Das gelingt,…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es mit Freude lernt.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die Anforderungen weder                                                                              </a:t>
            </a:r>
            <a:r>
              <a:rPr lang="de-DE" sz="3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zu hoch noch zu niedrig sind.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es ohne Stress gute Leistungen zeigen kann.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ihm Zeit für Entspannung bleibt.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weder Schulfrust noch -angst auftreten.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Ihre Schulwahl keine Prestigefrage ist.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03" y="1937569"/>
            <a:ext cx="2935484" cy="1972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8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189">
        <p14:conveyor dir="l"/>
      </p:transition>
    </mc:Choice>
    <mc:Fallback xmlns="">
      <p:transition spd="slow" advTm="65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18962" y="211637"/>
            <a:ext cx="90929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 Schulwahl hat viel Einfluss darauf,…</a:t>
            </a:r>
            <a:endParaRPr lang="de-DE" altLang="de-DE" sz="4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898812" y="2849739"/>
            <a:ext cx="856384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…ob 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 Kind sich in der neuen Schule wohl </a:t>
            </a: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fühlt,</a:t>
            </a:r>
            <a:endParaRPr lang="de-DE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…ob 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Schulform seinen Begabungen und Fähigkeiten </a:t>
            </a: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entspricht,</a:t>
            </a:r>
            <a:endParaRPr lang="de-DE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…ob 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sich der gewünschte Lernerfolg einstellt.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r="17666"/>
          <a:stretch/>
        </p:blipFill>
        <p:spPr>
          <a:xfrm>
            <a:off x="4010981" y="1168616"/>
            <a:ext cx="1756460" cy="1466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9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773">
        <p14:conveyor dir="l"/>
      </p:transition>
    </mc:Choice>
    <mc:Fallback xmlns="">
      <p:transition spd="slow" advTm="21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82023" y="498761"/>
            <a:ext cx="88143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 möchten Sie bei dieser wichtigen Entscheidung unterstützen.</a:t>
            </a:r>
            <a:endParaRPr lang="de-DE" altLang="de-DE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7"/>
          <a:stretch/>
        </p:blipFill>
        <p:spPr>
          <a:xfrm>
            <a:off x="4792716" y="1888627"/>
            <a:ext cx="2214305" cy="2415216"/>
          </a:xfrm>
          <a:prstGeom prst="rect">
            <a:avLst/>
          </a:prstGeom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9052" y="4550709"/>
            <a:ext cx="783503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GB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Dazu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GB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en-GB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Schulformen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 </a:t>
            </a:r>
            <a:r>
              <a:rPr lang="en-GB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zum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Anmeldeverfahren</a:t>
            </a:r>
            <a:r>
              <a:rPr lang="en-GB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Gelsenkirchen</a:t>
            </a:r>
          </a:p>
          <a:p>
            <a:pPr algn="ctr" eaLnBrk="1" hangingPunct="1">
              <a:spcBef>
                <a:spcPts val="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GB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zusammengestellt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5"/>
          <a:stretch/>
        </p:blipFill>
        <p:spPr>
          <a:xfrm>
            <a:off x="2855481" y="1888627"/>
            <a:ext cx="1937235" cy="24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571">
        <p14:conveyor dir="l"/>
      </p:transition>
    </mc:Choice>
    <mc:Fallback xmlns="">
      <p:transition spd="slow" advTm="165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36914" y="471054"/>
            <a:ext cx="7962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NRW gibt es </a:t>
            </a:r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Schulformen </a:t>
            </a:r>
            <a:b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Sekundarstufe 1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936914" y="2083917"/>
            <a:ext cx="7962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1313" indent="-341313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75000"/>
              <a:buFont typeface="Wingdings" pitchFamily="2" charset="2"/>
              <a:buChar char=""/>
              <a:defRPr/>
            </a:pP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führen </a:t>
            </a: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prinzipiell zu 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gleichwertigen </a:t>
            </a: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Abschlüssen (dem 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Sekundarabschluss I </a:t>
            </a: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1313" indent="-341313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75000"/>
              <a:buFont typeface="Wingdings" pitchFamily="2" charset="2"/>
              <a:buChar char=""/>
              <a:defRPr/>
            </a:pP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Schulformen nutzen dafür unterschiedliche Wege und Schwerpunkte.</a:t>
            </a:r>
            <a:endParaRPr lang="de-DE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75000"/>
              <a:buFont typeface="Wingdings" pitchFamily="2" charset="2"/>
              <a:buChar char=""/>
              <a:defRPr/>
            </a:pP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Dadurch können die individuellen 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Fähigkeiten und Neigungen </a:t>
            </a: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inzelnen Kindes berücksichtigt werden.</a:t>
            </a:r>
            <a:endParaRPr lang="de-DE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036">
        <p14:conveyor dir="l"/>
      </p:transition>
    </mc:Choice>
    <mc:Fallback xmlns="">
      <p:transition spd="slow" advTm="420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7130" y="221117"/>
            <a:ext cx="410960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Hauptschule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9091" y="1208179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umfasst die Klassen 5 – 10 (</a:t>
            </a:r>
            <a:r>
              <a:rPr lang="de-DE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Sek.I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fördert individuell und 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begabtengerecht die </a:t>
            </a:r>
            <a:r>
              <a:rPr lang="de-DE" sz="3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Basiskompetenzen, v.a. in Deutsch und Mathematik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 Schwerpunkt liegt auf der </a:t>
            </a:r>
            <a:r>
              <a:rPr lang="de-DE" sz="3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Sprachbildung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unterrichtet </a:t>
            </a:r>
            <a:r>
              <a:rPr lang="de-DE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praxisnah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ereitet mit </a:t>
            </a:r>
            <a:r>
              <a:rPr lang="de-DE" sz="3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Betriebspraktika</a:t>
            </a:r>
            <a:r>
              <a:rPr lang="de-DE" sz="3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und dem </a:t>
            </a:r>
            <a:r>
              <a:rPr lang="de-DE" sz="3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Lernbereich Arbeitslehre 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vorrangig auf die </a:t>
            </a:r>
            <a:r>
              <a:rPr lang="de-DE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Berufswelt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vor</a:t>
            </a:r>
          </a:p>
          <a:p>
            <a:pPr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folgende </a:t>
            </a:r>
            <a:r>
              <a:rPr lang="de-DE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Abschlüsse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sind möglich:</a:t>
            </a:r>
            <a:endParaRPr lang="de-DE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Hautschulabschluss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(nach </a:t>
            </a: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Klasse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oder 10) </a:t>
            </a:r>
          </a:p>
          <a:p>
            <a:pPr lvl="1">
              <a:spcBef>
                <a:spcPts val="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Fachoberschulreife nach Klasse </a:t>
            </a:r>
            <a:r>
              <a:rPr lang="de-D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(notenabhängig)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7449">
        <p14:conveyor dir="l"/>
      </p:transition>
    </mc:Choice>
    <mc:Fallback xmlns="">
      <p:transition spd="slow" advTm="674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6.5|7.8|3.7|5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1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4.2|3.3|5|4.6|6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2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4.3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|7.7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0.1|8.8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1.1|11.1|5|5.4|3.1|3.8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4.9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0</TotalTime>
  <Words>988</Words>
  <Application>Microsoft Office PowerPoint</Application>
  <PresentationFormat>A4-Papier (210 x 297 mm)</PresentationFormat>
  <Paragraphs>127</Paragraphs>
  <Slides>19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Symbol</vt:lpstr>
      <vt:lpstr>Times New Roman</vt:lpstr>
      <vt:lpstr>Wingdings</vt:lpstr>
      <vt:lpstr>Standarddesign</vt:lpstr>
      <vt:lpstr> </vt:lpstr>
      <vt:lpstr>Grundschule beendet! Was nun?</vt:lpstr>
      <vt:lpstr>Welche Schule ist die richtige  für mein Kind?</vt:lpstr>
      <vt:lpstr>PowerPoint-Präsentation</vt:lpstr>
      <vt:lpstr>Sie alle – und wir auch – möchten, dass Ihr Kind erfolgreich und glücklich ist!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Entscheidungshilfen</vt:lpstr>
      <vt:lpstr>Die Halbjahreszeugnisse  enthalten neben den Noten</vt:lpstr>
      <vt:lpstr>PowerPoint-Präsentation</vt:lpstr>
      <vt:lpstr>Anmeldeverfahren 2022/2023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Reinhild</dc:creator>
  <cp:lastModifiedBy>Neurohr Barbara</cp:lastModifiedBy>
  <cp:revision>246</cp:revision>
  <cp:lastPrinted>2019-10-31T06:15:01Z</cp:lastPrinted>
  <dcterms:modified xsi:type="dcterms:W3CDTF">2021-11-10T07:40:06Z</dcterms:modified>
</cp:coreProperties>
</file>